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274" y="3436662"/>
            <a:ext cx="866615" cy="86661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661899" y="4045263"/>
            <a:ext cx="1165493" cy="27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30000 - 50000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77" y="308578"/>
            <a:ext cx="4398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КАРЬЕРНАЯ КАРТА</a:t>
            </a:r>
          </a:p>
          <a:p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СПЕЦИАЛИСТА ПО ИНФОРМАЦИОННЫМ СИСТЕМАМ 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8315" y="185577"/>
            <a:ext cx="3782566" cy="921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" panose="00000500000000000000" pitchFamily="2" charset="-52"/>
              </a:rPr>
              <a:t>09.02.07  Информационные системы и программирование 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275" y="260059"/>
            <a:ext cx="755009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ТУЛА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030" y="310394"/>
            <a:ext cx="244357" cy="3302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883941" y="619665"/>
            <a:ext cx="880845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50000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11965" y="1015908"/>
            <a:ext cx="1511197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 smtClean="0">
                <a:latin typeface="Montserrat" panose="00000500000000000000" pitchFamily="2" charset="-52"/>
              </a:rPr>
              <a:t>Средний уровень зарплаты по региону </a:t>
            </a:r>
            <a:endParaRPr lang="ru-RU" sz="800" dirty="0">
              <a:latin typeface="Montserrat" panose="00000500000000000000" pitchFamily="2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3" y="1531942"/>
            <a:ext cx="1022360" cy="6379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27794" y="1094054"/>
            <a:ext cx="1711354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ЧЕМУ НАУЧИМ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29620" y="1912631"/>
            <a:ext cx="3895819" cy="275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latin typeface="Montserrat" panose="00000500000000000000" pitchFamily="2" charset="-52"/>
              </a:rPr>
              <a:t>Осуществление интеграции программных модулей;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Ревьюирование </a:t>
            </a:r>
            <a:r>
              <a:rPr lang="ru-RU" sz="1000" dirty="0">
                <a:latin typeface="Montserrat" panose="00000500000000000000" pitchFamily="2" charset="-52"/>
              </a:rPr>
              <a:t>программных продуктов; 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Проектирование </a:t>
            </a:r>
            <a:r>
              <a:rPr lang="ru-RU" sz="1000" dirty="0">
                <a:latin typeface="Montserrat" panose="00000500000000000000" pitchFamily="2" charset="-52"/>
              </a:rPr>
              <a:t>и разработка информационных систем; 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Сопровождение </a:t>
            </a:r>
            <a:r>
              <a:rPr lang="ru-RU" sz="1000" dirty="0">
                <a:latin typeface="Montserrat" panose="00000500000000000000" pitchFamily="2" charset="-52"/>
              </a:rPr>
              <a:t>информационных систем;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Соадминистрирование </a:t>
            </a:r>
            <a:r>
              <a:rPr lang="ru-RU" sz="1000" dirty="0">
                <a:latin typeface="Montserrat" panose="00000500000000000000" pitchFamily="2" charset="-52"/>
              </a:rPr>
              <a:t>баз данных и серверов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3" y="678388"/>
            <a:ext cx="310393" cy="31039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-6546" y="3580599"/>
            <a:ext cx="1266131" cy="9855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Montserrat" panose="00000500000000000000" pitchFamily="2" charset="-52"/>
              </a:rPr>
              <a:t>Студент</a:t>
            </a:r>
          </a:p>
          <a:p>
            <a:pPr algn="ctr"/>
            <a:r>
              <a:rPr lang="ru-RU" sz="1200" dirty="0" smtClean="0">
                <a:latin typeface="Montserrat" panose="00000500000000000000" pitchFamily="2" charset="-52"/>
              </a:rPr>
              <a:t>16 лет</a:t>
            </a:r>
            <a:endParaRPr lang="en-US" sz="1200" dirty="0" smtClean="0">
              <a:latin typeface="Montserrat" panose="00000500000000000000" pitchFamily="2" charset="-52"/>
            </a:endParaRPr>
          </a:p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3 </a:t>
            </a:r>
            <a:r>
              <a:rPr lang="ru-RU" sz="12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г. 10 мес.</a:t>
            </a:r>
            <a:endParaRPr lang="ru-RU" sz="12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92249" y="3259303"/>
            <a:ext cx="1441637" cy="8259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по информационным системам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19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19074" y="4057203"/>
            <a:ext cx="1092717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74" y="4103614"/>
            <a:ext cx="154060" cy="15406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197770" y="3949374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Montserrat" panose="00000500000000000000" pitchFamily="2" charset="-52"/>
              </a:rPr>
              <a:t>6</a:t>
            </a:r>
            <a:r>
              <a:rPr lang="ru-RU" sz="1000" dirty="0" smtClean="0">
                <a:latin typeface="Montserrat" panose="00000500000000000000" pitchFamily="2" charset="-52"/>
              </a:rPr>
              <a:t>0000 - 80000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02761" y="2873022"/>
            <a:ext cx="1410515" cy="7999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отдела по внедрению информационных систем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22 года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421" y="3969959"/>
            <a:ext cx="154060" cy="15406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3227108" y="3844952"/>
            <a:ext cx="1119931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961560" y="3682037"/>
            <a:ext cx="1246174" cy="18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90000 - 100000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09470" y="2349229"/>
            <a:ext cx="1402785" cy="10534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Главный специалист </a:t>
            </a:r>
            <a:r>
              <a:rPr lang="ru-RU" sz="1000" b="1" dirty="0">
                <a:latin typeface="Montserrat" panose="00000500000000000000" pitchFamily="2" charset="-52"/>
              </a:rPr>
              <a:t>отдела по внедрению информационных систем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23" y="3685272"/>
            <a:ext cx="190182" cy="190182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4913672" y="3580599"/>
            <a:ext cx="107917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26574" y="3271559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110000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8331" y="22506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группы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35" y="3315909"/>
            <a:ext cx="154060" cy="154060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6793686" y="3209498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624596" y="3070802"/>
            <a:ext cx="1269519" cy="169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110000 - 120000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90796" y="2010131"/>
            <a:ext cx="1443160" cy="7548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отдела </a:t>
            </a:r>
            <a:r>
              <a:rPr lang="ru-RU" sz="1000" b="1" dirty="0">
                <a:latin typeface="Montserrat" panose="00000500000000000000" pitchFamily="2" charset="-52"/>
              </a:rPr>
              <a:t>по внедрению информационных систем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19" y="3096862"/>
            <a:ext cx="154060" cy="154060"/>
          </a:xfrm>
          <a:prstGeom prst="rect">
            <a:avLst/>
          </a:prstGeom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8544219" y="2987874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0350877" y="2492948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Montserrat" panose="00000500000000000000" pitchFamily="2" charset="-52"/>
              </a:rPr>
              <a:t>б</a:t>
            </a:r>
            <a:r>
              <a:rPr lang="ru-RU" sz="1000" dirty="0" smtClean="0">
                <a:latin typeface="Montserrat" panose="00000500000000000000" pitchFamily="2" charset="-52"/>
              </a:rPr>
              <a:t>олее 120000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223163" y="1869644"/>
            <a:ext cx="1212209" cy="4906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организации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45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26" y="2537300"/>
            <a:ext cx="154060" cy="154060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10321733" y="2437855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5615" y="3995013"/>
            <a:ext cx="806672" cy="80667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05" y="4489024"/>
            <a:ext cx="732160" cy="73216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73" y="3720199"/>
            <a:ext cx="798745" cy="79874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4" y="4268043"/>
            <a:ext cx="839723" cy="83972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45" y="2905714"/>
            <a:ext cx="731444" cy="731444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275490" y="5441924"/>
            <a:ext cx="2600589" cy="525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После окончания</a:t>
            </a:r>
          </a:p>
          <a:p>
            <a:r>
              <a:rPr lang="ru-RU" sz="1400" b="1" dirty="0" smtClean="0">
                <a:latin typeface="Montserrat" panose="00000500000000000000" pitchFamily="2" charset="-52"/>
              </a:rPr>
              <a:t>обучения ты получишь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45967" y="6167560"/>
            <a:ext cx="2600589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 smtClean="0">
                <a:latin typeface="Montserrat" panose="00000500000000000000" pitchFamily="2" charset="-52"/>
              </a:rPr>
              <a:t>Диплом с присвоением квалификации </a:t>
            </a:r>
            <a:r>
              <a:rPr lang="ru-RU" sz="900" dirty="0" smtClean="0">
                <a:latin typeface="Montserrat" panose="00000500000000000000" pitchFamily="2" charset="-52"/>
              </a:rPr>
              <a:t>«</a:t>
            </a:r>
            <a:r>
              <a:rPr lang="ru-RU" sz="900" u="sng" dirty="0">
                <a:latin typeface="Montserrat" panose="00000500000000000000" pitchFamily="2" charset="-52"/>
              </a:rPr>
              <a:t>С</a:t>
            </a:r>
            <a:r>
              <a:rPr lang="ru-RU" sz="900" u="sng" dirty="0" smtClean="0">
                <a:latin typeface="Montserrat" panose="00000500000000000000" pitchFamily="2" charset="-52"/>
              </a:rPr>
              <a:t>пециалист </a:t>
            </a:r>
            <a:r>
              <a:rPr lang="ru-RU" sz="900" u="sng" dirty="0">
                <a:latin typeface="Montserrat" panose="00000500000000000000" pitchFamily="2" charset="-52"/>
              </a:rPr>
              <a:t>по информационным </a:t>
            </a:r>
            <a:r>
              <a:rPr lang="ru-RU" sz="900" u="sng" dirty="0" smtClean="0">
                <a:latin typeface="Montserrat" panose="00000500000000000000" pitchFamily="2" charset="-52"/>
              </a:rPr>
              <a:t>системам»</a:t>
            </a:r>
            <a:endParaRPr lang="ru-RU" sz="900" dirty="0">
              <a:latin typeface="Montserrat" panose="00000500000000000000" pitchFamily="2" charset="-52"/>
            </a:endParaRPr>
          </a:p>
          <a:p>
            <a:r>
              <a:rPr lang="ru-RU" dirty="0">
                <a:latin typeface="Montserrat" panose="00000500000000000000" pitchFamily="2" charset="-52"/>
              </a:rPr>
              <a:t> </a:t>
            </a:r>
          </a:p>
          <a:p>
            <a:endParaRPr lang="ru-RU" sz="1000" dirty="0"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3" y="4551123"/>
            <a:ext cx="738871" cy="738871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2760987" y="5126709"/>
            <a:ext cx="4584945" cy="464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ПОЧЕМУ ВЫБИРАЮТ ПРОФЕССИОНАЛИТЕТ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15185" y="5567425"/>
            <a:ext cx="3698899" cy="3318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Практикоориентированное обучение на современном оборудовании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846252" y="5650823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15185" y="6122611"/>
            <a:ext cx="3335986" cy="269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Работа на современном оборудовании с прикладным программным обеспечением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846557" y="618226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5" name="Стрелка вправо 64"/>
          <p:cNvSpPr/>
          <p:nvPr/>
        </p:nvSpPr>
        <p:spPr>
          <a:xfrm rot="20578670">
            <a:off x="1066895" y="3781954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20578670">
            <a:off x="2734716" y="3063510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7" name="Стрелка вправо 66"/>
          <p:cNvSpPr/>
          <p:nvPr/>
        </p:nvSpPr>
        <p:spPr>
          <a:xfrm rot="20578670">
            <a:off x="4422416" y="2801188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8" name="Стрелка вправо 67"/>
          <p:cNvSpPr/>
          <p:nvPr/>
        </p:nvSpPr>
        <p:spPr>
          <a:xfrm rot="20578670">
            <a:off x="6160540" y="2746126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20578670">
            <a:off x="9665937" y="205622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604526" y="4019390"/>
            <a:ext cx="2550017" cy="10120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Montserrat" panose="00000500000000000000" pitchFamily="2" charset="-52"/>
              </a:rPr>
              <a:t>ГПОУ ТО «Тульский государственный технологический колледж»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г. Тула, ул. 7-ой Полюсный проезд, д. 16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+7(4872)39-19-00</a:t>
            </a:r>
          </a:p>
          <a:p>
            <a:pPr algn="ctr"/>
            <a:r>
              <a:rPr lang="en-US" sz="900" dirty="0" smtClean="0">
                <a:latin typeface="Montserrat" panose="00000500000000000000" pitchFamily="2" charset="-52"/>
              </a:rPr>
              <a:t>https://www.tgtk-tula.ru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50" y="5207824"/>
            <a:ext cx="1275495" cy="12639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0704" y="1598330"/>
            <a:ext cx="117287" cy="1172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91430" y="1775777"/>
            <a:ext cx="115834" cy="11583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85602" y="1951771"/>
            <a:ext cx="115834" cy="11583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82160" y="2271449"/>
            <a:ext cx="573074" cy="335309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751599" y="4549387"/>
            <a:ext cx="1640622" cy="837330"/>
          </a:xfrm>
          <a:prstGeom prst="rect">
            <a:avLst/>
          </a:prstGeom>
        </p:spPr>
      </p:pic>
      <p:sp>
        <p:nvSpPr>
          <p:cNvPr id="77" name="Прямоугольник 76"/>
          <p:cNvSpPr/>
          <p:nvPr/>
        </p:nvSpPr>
        <p:spPr>
          <a:xfrm>
            <a:off x="6331026" y="5465988"/>
            <a:ext cx="38921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едущий 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системный интегратор</a:t>
            </a:r>
            <a:r>
              <a:rPr lang="ru-RU" sz="900" b="1" dirty="0">
                <a:latin typeface="Montserrat" panose="00000500000000000000" pitchFamily="2" charset="-52"/>
                <a:cs typeface="Arial" panose="020B0604020202020204" pitchFamily="34" charset="0"/>
              </a:rPr>
              <a:t> 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 сфере снабжения высокотехнологичным оборудованием государственных и корпоративных заказчиков, построения систем безопасности, автоматизации, создания веб-приложений и 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мультимедиа-решений</a:t>
            </a:r>
          </a:p>
          <a:p>
            <a:pPr algn="just"/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Предоставляет пр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офессиональные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эффективные и рациональные решения в области информационных технологий и безопасности, тем самым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способствуют 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повышению комфорта и благосостояния граждан и росту национальной экономики.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flipH="1">
            <a:off x="1179717" y="2162363"/>
            <a:ext cx="123597" cy="1235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81641" y="2354205"/>
            <a:ext cx="115834" cy="11583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212504" y="1463255"/>
            <a:ext cx="43590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cap="all" dirty="0">
                <a:latin typeface="Montserrat" panose="00000500000000000000" pitchFamily="2" charset="-52"/>
              </a:rPr>
              <a:t>СФЕРА ПРОФЕССИОНАЛЬНОЙ ДЕЯТЕЛЬНОСТИ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3B3F4A"/>
                </a:solidFill>
                <a:latin typeface="Montserrat" panose="00000500000000000000" pitchFamily="2" charset="-52"/>
              </a:rPr>
              <a:t>Информационные технологии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3B3F4A"/>
                </a:solidFill>
                <a:latin typeface="Montserrat" panose="00000500000000000000" pitchFamily="2" charset="-52"/>
              </a:rPr>
              <a:t>Связь</a:t>
            </a:r>
            <a:endParaRPr lang="ru-RU" sz="1100" b="0" i="0" dirty="0">
              <a:solidFill>
                <a:srgbClr val="3B3F4A"/>
              </a:solidFill>
              <a:effectLst/>
              <a:latin typeface="Montserrat" panose="00000500000000000000" pitchFamily="2" charset="-52"/>
            </a:endParaRP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 rotWithShape="1">
          <a:blip r:embed="rId18"/>
          <a:srcRect l="10086" t="52990" r="11465" b="40976"/>
          <a:stretch/>
        </p:blipFill>
        <p:spPr>
          <a:xfrm>
            <a:off x="180714" y="68982"/>
            <a:ext cx="4391954" cy="2702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34" y="235907"/>
            <a:ext cx="2031746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173</Words>
  <Application>Microsoft Office PowerPoint</Application>
  <PresentationFormat>Широкоэкранный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25</cp:revision>
  <dcterms:created xsi:type="dcterms:W3CDTF">2023-08-30T11:54:54Z</dcterms:created>
  <dcterms:modified xsi:type="dcterms:W3CDTF">2024-01-22T07:23:58Z</dcterms:modified>
</cp:coreProperties>
</file>