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087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01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080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427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36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42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398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47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46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64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66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9A829-8BE5-4D4B-BADC-72FEFD33A91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475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0119" y="3234537"/>
            <a:ext cx="866615" cy="866615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1589712" y="4117455"/>
            <a:ext cx="1165493" cy="2739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latin typeface="Montserrat" panose="00000500000000000000" pitchFamily="2" charset="-52"/>
              </a:rPr>
              <a:t>30000 - 50000</a:t>
            </a:r>
            <a:endParaRPr lang="ru-RU" sz="900" dirty="0">
              <a:latin typeface="Montserrat" panose="00000500000000000000" pitchFamily="2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477" y="308578"/>
            <a:ext cx="448268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 panose="00000500000000000000" pitchFamily="2" charset="-52"/>
              </a:rPr>
              <a:t>КАРЬЕРНАЯ КАРТА</a:t>
            </a:r>
          </a:p>
          <a:p>
            <a:r>
              <a:rPr lang="ru-RU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 panose="00000500000000000000" pitchFamily="2" charset="-52"/>
              </a:rPr>
              <a:t>ТЕХНИКА ПО ЗАЩИТЕ </a:t>
            </a:r>
            <a:r>
              <a:rPr lang="ru-RU" sz="1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 panose="00000500000000000000" pitchFamily="2" charset="-52"/>
              </a:rPr>
              <a:t>ИНФОРМАЦИИ</a:t>
            </a:r>
            <a:endParaRPr lang="ru-RU" sz="1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tserrat" panose="00000500000000000000" pitchFamily="2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2667" y="187867"/>
            <a:ext cx="3790559" cy="1007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Montserrat" panose="00000500000000000000" pitchFamily="2" charset="-52"/>
              </a:rPr>
              <a:t>10.02.05 Обеспечение информационной безопасности автоматизированных систем</a:t>
            </a:r>
            <a:endParaRPr lang="ru-RU" sz="1600" dirty="0">
              <a:latin typeface="Montserrat" panose="00000500000000000000" pitchFamily="2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34275" y="260059"/>
            <a:ext cx="830511" cy="38589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tserrat" panose="00000500000000000000" pitchFamily="2" charset="-52"/>
              </a:rPr>
              <a:t>ТУЛА</a:t>
            </a:r>
            <a:endParaRPr lang="ru-RU" sz="1600" b="1" dirty="0">
              <a:latin typeface="Montserrat" panose="00000500000000000000" pitchFamily="2" charset="-52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57030" y="310394"/>
            <a:ext cx="244357" cy="33024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8883941" y="619665"/>
            <a:ext cx="968931" cy="38589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tserrat" panose="00000500000000000000" pitchFamily="2" charset="-52"/>
              </a:rPr>
              <a:t>50000</a:t>
            </a:r>
            <a:endParaRPr lang="ru-RU" sz="1600" b="1" dirty="0">
              <a:latin typeface="Montserrat" panose="00000500000000000000" pitchFamily="2" charset="-5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711965" y="1015908"/>
            <a:ext cx="1511197" cy="41106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800" dirty="0" smtClean="0">
                <a:latin typeface="Montserrat" panose="00000500000000000000" pitchFamily="2" charset="-52"/>
              </a:rPr>
              <a:t>Средний уровень зарплаты по региону</a:t>
            </a:r>
            <a:endParaRPr lang="ru-RU" sz="800" dirty="0">
              <a:latin typeface="Montserrat" panose="00000500000000000000" pitchFamily="2" charset="-52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981" y="1060865"/>
            <a:ext cx="1022360" cy="637999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248522" y="986301"/>
            <a:ext cx="2198112" cy="38589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Montserrat" panose="00000500000000000000" pitchFamily="2" charset="-52"/>
              </a:rPr>
              <a:t>ЧЕМУ НАУЧИМ</a:t>
            </a:r>
            <a:endParaRPr lang="ru-RU" sz="1600" b="1" dirty="0">
              <a:latin typeface="Montserrat" panose="00000500000000000000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390241" y="1286968"/>
            <a:ext cx="4183879" cy="3745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050" dirty="0">
                <a:latin typeface="Montserrat" panose="00000500000000000000" pitchFamily="2" charset="-52"/>
              </a:rPr>
              <a:t>Эксплуатация </a:t>
            </a:r>
            <a:r>
              <a:rPr lang="ru-RU" sz="1050" dirty="0" smtClean="0">
                <a:latin typeface="Montserrat" panose="00000500000000000000" pitchFamily="2" charset="-52"/>
              </a:rPr>
              <a:t>автоматизированных</a:t>
            </a:r>
            <a:r>
              <a:rPr lang="en-US" sz="1050" dirty="0" smtClean="0">
                <a:latin typeface="Montserrat" panose="00000500000000000000" pitchFamily="2" charset="-52"/>
              </a:rPr>
              <a:t> </a:t>
            </a:r>
            <a:r>
              <a:rPr lang="ru-RU" sz="1050" dirty="0" smtClean="0">
                <a:latin typeface="Montserrat" panose="00000500000000000000" pitchFamily="2" charset="-52"/>
              </a:rPr>
              <a:t>(информационных</a:t>
            </a:r>
            <a:r>
              <a:rPr lang="ru-RU" sz="1050" dirty="0">
                <a:latin typeface="Montserrat" panose="00000500000000000000" pitchFamily="2" charset="-52"/>
              </a:rPr>
              <a:t>) систем в защищенном </a:t>
            </a:r>
            <a:r>
              <a:rPr lang="ru-RU" sz="1050" dirty="0" smtClean="0">
                <a:latin typeface="Montserrat" panose="00000500000000000000" pitchFamily="2" charset="-52"/>
              </a:rPr>
              <a:t>исполнении</a:t>
            </a:r>
            <a:endParaRPr lang="ru-RU" sz="1050" dirty="0">
              <a:latin typeface="Montserrat" panose="00000500000000000000" pitchFamily="2" charset="-52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318204" y="1353579"/>
            <a:ext cx="92279" cy="998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380541" y="1918050"/>
            <a:ext cx="4358522" cy="295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050" dirty="0">
                <a:latin typeface="Montserrat" panose="00000500000000000000" pitchFamily="2" charset="-52"/>
              </a:rPr>
              <a:t>Защита информации в автоматизированных системах программными и программно-аппаратными </a:t>
            </a:r>
            <a:r>
              <a:rPr lang="ru-RU" sz="1050" dirty="0" smtClean="0">
                <a:latin typeface="Montserrat" panose="00000500000000000000" pitchFamily="2" charset="-52"/>
              </a:rPr>
              <a:t>средствами</a:t>
            </a:r>
            <a:endParaRPr lang="en-US" sz="1050" dirty="0" smtClean="0">
              <a:latin typeface="Montserrat" panose="00000500000000000000" pitchFamily="2" charset="-52"/>
            </a:endParaRPr>
          </a:p>
          <a:p>
            <a:r>
              <a:rPr lang="ru-RU" sz="1050" dirty="0" smtClean="0">
                <a:latin typeface="Montserrat" panose="00000500000000000000" pitchFamily="2" charset="-52"/>
              </a:rPr>
              <a:t>Разработка</a:t>
            </a:r>
            <a:r>
              <a:rPr lang="ru-RU" sz="1050" dirty="0">
                <a:latin typeface="Montserrat" panose="00000500000000000000" pitchFamily="2" charset="-52"/>
              </a:rPr>
              <a:t>, отладка, проверка работоспособности, модификация компьютерного программного </a:t>
            </a:r>
            <a:r>
              <a:rPr lang="ru-RU" sz="1050" dirty="0" smtClean="0">
                <a:latin typeface="Montserrat" panose="00000500000000000000" pitchFamily="2" charset="-52"/>
              </a:rPr>
              <a:t>обеспечения</a:t>
            </a:r>
            <a:endParaRPr lang="en-US" sz="1050" dirty="0" smtClean="0">
              <a:latin typeface="Montserrat" panose="00000500000000000000" pitchFamily="2" charset="-52"/>
            </a:endParaRPr>
          </a:p>
          <a:p>
            <a:r>
              <a:rPr lang="ru-RU" sz="1050" dirty="0" smtClean="0">
                <a:latin typeface="Montserrat" panose="00000500000000000000" pitchFamily="2" charset="-52"/>
              </a:rPr>
              <a:t>Защита </a:t>
            </a:r>
            <a:r>
              <a:rPr lang="ru-RU" sz="1050" dirty="0">
                <a:latin typeface="Montserrat" panose="00000500000000000000" pitchFamily="2" charset="-52"/>
              </a:rPr>
              <a:t>информации техническими средствами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993" y="678388"/>
            <a:ext cx="310393" cy="310393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118810" y="3590065"/>
            <a:ext cx="1266131" cy="9855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Студент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16 лет</a:t>
            </a:r>
            <a:endParaRPr lang="en-US" sz="1000" dirty="0" smtClean="0">
              <a:latin typeface="Montserrat" panose="00000500000000000000" pitchFamily="2" charset="-52"/>
            </a:endParaRPr>
          </a:p>
          <a:p>
            <a:pPr algn="ctr"/>
            <a:r>
              <a:rPr lang="en-US" sz="1000" b="1" dirty="0" smtClean="0">
                <a:solidFill>
                  <a:srgbClr val="FF0000"/>
                </a:solidFill>
                <a:latin typeface="Montserrat" panose="00000500000000000000" pitchFamily="2" charset="-52"/>
              </a:rPr>
              <a:t>3 </a:t>
            </a:r>
            <a:r>
              <a:rPr lang="ru-RU" sz="1000" b="1" dirty="0" smtClean="0">
                <a:solidFill>
                  <a:srgbClr val="FF0000"/>
                </a:solidFill>
                <a:latin typeface="Montserrat" panose="00000500000000000000" pitchFamily="2" charset="-52"/>
              </a:rPr>
              <a:t>г. 10 мес.</a:t>
            </a:r>
            <a:endParaRPr lang="ru-RU" sz="1000" b="1" dirty="0">
              <a:solidFill>
                <a:srgbClr val="FF0000"/>
              </a:solidFill>
              <a:latin typeface="Montserrat" panose="00000500000000000000" pitchFamily="2" charset="-52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549906" y="3224364"/>
            <a:ext cx="1241571" cy="78017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Техник по</a:t>
            </a:r>
          </a:p>
          <a:p>
            <a:pPr algn="ctr"/>
            <a:r>
              <a:rPr lang="ru-RU" sz="1000" b="1" dirty="0">
                <a:latin typeface="Montserrat" panose="00000500000000000000" pitchFamily="2" charset="-52"/>
              </a:rPr>
              <a:t>з</a:t>
            </a:r>
            <a:r>
              <a:rPr lang="ru-RU" sz="1000" b="1" dirty="0" smtClean="0">
                <a:latin typeface="Montserrat" panose="00000500000000000000" pitchFamily="2" charset="-52"/>
              </a:rPr>
              <a:t>ащите информации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19 лет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619074" y="4057203"/>
            <a:ext cx="1092717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946" y="4199870"/>
            <a:ext cx="154060" cy="154060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3166844" y="3858793"/>
            <a:ext cx="1149292" cy="226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>
                <a:latin typeface="Montserrat" panose="00000500000000000000" pitchFamily="2" charset="-52"/>
              </a:rPr>
              <a:t>6</a:t>
            </a:r>
            <a:r>
              <a:rPr lang="ru-RU" sz="900" dirty="0" smtClean="0">
                <a:latin typeface="Montserrat" panose="00000500000000000000" pitchFamily="2" charset="-52"/>
              </a:rPr>
              <a:t>0000 - 80000</a:t>
            </a:r>
            <a:endParaRPr lang="ru-RU" sz="900" dirty="0">
              <a:latin typeface="Montserrat" panose="00000500000000000000" pitchFamily="2" charset="-52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102761" y="2873023"/>
            <a:ext cx="1241571" cy="78017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Специалист отдела по поддержке пользователей 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22 года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013" y="3905112"/>
            <a:ext cx="154060" cy="154060"/>
          </a:xfrm>
          <a:prstGeom prst="rect">
            <a:avLst/>
          </a:prstGeom>
        </p:spPr>
      </p:pic>
      <p:cxnSp>
        <p:nvCxnSpPr>
          <p:cNvPr id="31" name="Прямая соединительная линия 30"/>
          <p:cNvCxnSpPr/>
          <p:nvPr/>
        </p:nvCxnSpPr>
        <p:spPr>
          <a:xfrm>
            <a:off x="3196205" y="3789362"/>
            <a:ext cx="1119931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4901400" y="3458508"/>
            <a:ext cx="1246174" cy="2067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latin typeface="Montserrat" panose="00000500000000000000" pitchFamily="2" charset="-52"/>
              </a:rPr>
              <a:t>90000 - 100000</a:t>
            </a:r>
            <a:endParaRPr lang="ru-RU" sz="900" dirty="0">
              <a:latin typeface="Montserrat" panose="00000500000000000000" pitchFamily="2" charset="-52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843290" y="2754821"/>
            <a:ext cx="1241571" cy="51286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Системный администратор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25 лет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368" y="3482118"/>
            <a:ext cx="154060" cy="154060"/>
          </a:xfrm>
          <a:prstGeom prst="rect">
            <a:avLst/>
          </a:prstGeom>
        </p:spPr>
      </p:pic>
      <p:cxnSp>
        <p:nvCxnSpPr>
          <p:cNvPr id="35" name="Прямая соединительная линия 34"/>
          <p:cNvCxnSpPr/>
          <p:nvPr/>
        </p:nvCxnSpPr>
        <p:spPr>
          <a:xfrm>
            <a:off x="4889368" y="3386942"/>
            <a:ext cx="1079170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6726574" y="3271559"/>
            <a:ext cx="1149292" cy="226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latin typeface="Montserrat" panose="00000500000000000000" pitchFamily="2" charset="-52"/>
              </a:rPr>
              <a:t>110000</a:t>
            </a:r>
            <a:endParaRPr lang="ru-RU" sz="900" dirty="0">
              <a:latin typeface="Montserrat" panose="00000500000000000000" pitchFamily="2" charset="-52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628331" y="2250643"/>
            <a:ext cx="1241571" cy="78017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Руководитель группы технической поддержки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30 лет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935" y="3315909"/>
            <a:ext cx="154060" cy="154060"/>
          </a:xfrm>
          <a:prstGeom prst="rect">
            <a:avLst/>
          </a:prstGeom>
        </p:spPr>
      </p:pic>
      <p:cxnSp>
        <p:nvCxnSpPr>
          <p:cNvPr id="39" name="Прямая соединительная линия 38"/>
          <p:cNvCxnSpPr/>
          <p:nvPr/>
        </p:nvCxnSpPr>
        <p:spPr>
          <a:xfrm>
            <a:off x="6793686" y="3209498"/>
            <a:ext cx="1015068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8496799" y="2744393"/>
            <a:ext cx="1149292" cy="226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latin typeface="Montserrat" panose="00000500000000000000" pitchFamily="2" charset="-52"/>
              </a:rPr>
              <a:t>110000 - 120000</a:t>
            </a:r>
            <a:endParaRPr lang="ru-RU" sz="900" dirty="0">
              <a:latin typeface="Montserrat" panose="00000500000000000000" pitchFamily="2" charset="-52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367371" y="2057372"/>
            <a:ext cx="1312113" cy="48340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Руководитель </a:t>
            </a:r>
            <a:r>
              <a:rPr lang="en-US" sz="1000" b="1" dirty="0" smtClean="0">
                <a:latin typeface="Montserrat" panose="00000500000000000000" pitchFamily="2" charset="-52"/>
              </a:rPr>
              <a:t>IT-</a:t>
            </a:r>
            <a:r>
              <a:rPr lang="ru-RU" sz="1000" b="1" dirty="0" smtClean="0">
                <a:latin typeface="Montserrat" panose="00000500000000000000" pitchFamily="2" charset="-52"/>
              </a:rPr>
              <a:t>отдела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35 лет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892" y="2788950"/>
            <a:ext cx="154060" cy="154060"/>
          </a:xfrm>
          <a:prstGeom prst="rect">
            <a:avLst/>
          </a:prstGeom>
        </p:spPr>
      </p:pic>
      <p:cxnSp>
        <p:nvCxnSpPr>
          <p:cNvPr id="43" name="Прямая соединительная линия 42"/>
          <p:cNvCxnSpPr/>
          <p:nvPr/>
        </p:nvCxnSpPr>
        <p:spPr>
          <a:xfrm>
            <a:off x="8493852" y="2675157"/>
            <a:ext cx="1015068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10290717" y="2492948"/>
            <a:ext cx="1149292" cy="226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>
                <a:latin typeface="Montserrat" panose="00000500000000000000" pitchFamily="2" charset="-52"/>
              </a:rPr>
              <a:t>б</a:t>
            </a:r>
            <a:r>
              <a:rPr lang="ru-RU" sz="900" dirty="0" smtClean="0">
                <a:latin typeface="Montserrat" panose="00000500000000000000" pitchFamily="2" charset="-52"/>
              </a:rPr>
              <a:t>олее 120000</a:t>
            </a:r>
            <a:endParaRPr lang="ru-RU" sz="900" dirty="0">
              <a:latin typeface="Montserrat" panose="00000500000000000000" pitchFamily="2" charset="-52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0223163" y="1869644"/>
            <a:ext cx="1212209" cy="4906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Руководитель организации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45 лет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626" y="2537300"/>
            <a:ext cx="154060" cy="154060"/>
          </a:xfrm>
          <a:prstGeom prst="rect">
            <a:avLst/>
          </a:prstGeom>
        </p:spPr>
      </p:pic>
      <p:cxnSp>
        <p:nvCxnSpPr>
          <p:cNvPr id="47" name="Прямая соединительная линия 46"/>
          <p:cNvCxnSpPr/>
          <p:nvPr/>
        </p:nvCxnSpPr>
        <p:spPr>
          <a:xfrm>
            <a:off x="10321733" y="2437855"/>
            <a:ext cx="1015068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8" name="Рисунок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69797" y="4185091"/>
            <a:ext cx="806672" cy="806672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130" y="3884110"/>
            <a:ext cx="732160" cy="732160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189" y="3653198"/>
            <a:ext cx="798745" cy="798745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861" y="4492558"/>
            <a:ext cx="839723" cy="839723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2345" y="2905714"/>
            <a:ext cx="731444" cy="731444"/>
          </a:xfrm>
          <a:prstGeom prst="rect">
            <a:avLst/>
          </a:prstGeom>
        </p:spPr>
      </p:pic>
      <p:sp>
        <p:nvSpPr>
          <p:cNvPr id="53" name="Прямоугольник 52"/>
          <p:cNvSpPr/>
          <p:nvPr/>
        </p:nvSpPr>
        <p:spPr>
          <a:xfrm>
            <a:off x="395809" y="5465988"/>
            <a:ext cx="2600589" cy="5253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latin typeface="Montserrat" panose="00000500000000000000" pitchFamily="2" charset="-52"/>
              </a:rPr>
              <a:t>После окончания</a:t>
            </a:r>
          </a:p>
          <a:p>
            <a:r>
              <a:rPr lang="ru-RU" sz="1400" b="1" dirty="0" smtClean="0">
                <a:latin typeface="Montserrat" panose="00000500000000000000" pitchFamily="2" charset="-52"/>
              </a:rPr>
              <a:t>обучения ты получишь</a:t>
            </a:r>
            <a:endParaRPr lang="ru-RU" sz="1400" b="1" dirty="0">
              <a:latin typeface="Montserrat" panose="00000500000000000000" pitchFamily="2" charset="-52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95808" y="6026653"/>
            <a:ext cx="2600589" cy="41106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000" dirty="0" smtClean="0">
                <a:latin typeface="Montserrat" panose="00000500000000000000" pitchFamily="2" charset="-52"/>
              </a:rPr>
              <a:t>Диплом с присвоением квалификации «Техник по </a:t>
            </a:r>
            <a:r>
              <a:rPr lang="ru-RU" sz="1000" smtClean="0">
                <a:latin typeface="Montserrat" panose="00000500000000000000" pitchFamily="2" charset="-52"/>
              </a:rPr>
              <a:t>защите информации»</a:t>
            </a:r>
            <a:endParaRPr lang="ru-RU" sz="1000" dirty="0">
              <a:latin typeface="Montserrat" panose="00000500000000000000" pitchFamily="2" charset="-52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33" y="4551123"/>
            <a:ext cx="738871" cy="738871"/>
          </a:xfrm>
          <a:prstGeom prst="rect">
            <a:avLst/>
          </a:prstGeom>
        </p:spPr>
      </p:pic>
      <p:sp>
        <p:nvSpPr>
          <p:cNvPr id="57" name="Прямоугольник 56"/>
          <p:cNvSpPr/>
          <p:nvPr/>
        </p:nvSpPr>
        <p:spPr>
          <a:xfrm>
            <a:off x="2736925" y="5030453"/>
            <a:ext cx="4806878" cy="4643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latin typeface="Montserrat" panose="00000500000000000000" pitchFamily="2" charset="-52"/>
              </a:rPr>
              <a:t>ПОЧЕМУ ВЫБИРАЮТ ПРОФЕССИОНАЛИТЕТ</a:t>
            </a:r>
            <a:endParaRPr lang="ru-RU" sz="1400" b="1" dirty="0">
              <a:latin typeface="Montserrat" panose="00000500000000000000" pitchFamily="2" charset="-52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915185" y="5567425"/>
            <a:ext cx="3698899" cy="33180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>
                <a:latin typeface="Montserrat" panose="00000500000000000000" pitchFamily="2" charset="-52"/>
              </a:rPr>
              <a:t>Практикоориентированное обучение на современном оборудовании</a:t>
            </a:r>
            <a:endParaRPr lang="ru-RU" sz="1200" dirty="0">
              <a:latin typeface="Montserrat" panose="00000500000000000000" pitchFamily="2" charset="-52"/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2846252" y="5650823"/>
            <a:ext cx="92279" cy="998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915185" y="6122611"/>
            <a:ext cx="3335986" cy="26924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>
                <a:latin typeface="Montserrat" panose="00000500000000000000" pitchFamily="2" charset="-52"/>
              </a:rPr>
              <a:t>Работа на современном оборудовании с прикладным программным обеспечением</a:t>
            </a:r>
            <a:endParaRPr lang="ru-RU" sz="1200" dirty="0">
              <a:latin typeface="Montserrat" panose="00000500000000000000" pitchFamily="2" charset="-52"/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2846557" y="6182269"/>
            <a:ext cx="92279" cy="998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65" name="Стрелка вправо 64"/>
          <p:cNvSpPr/>
          <p:nvPr/>
        </p:nvSpPr>
        <p:spPr>
          <a:xfrm rot="20578670">
            <a:off x="1140370" y="3716759"/>
            <a:ext cx="554716" cy="253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66" name="Стрелка вправо 65"/>
          <p:cNvSpPr/>
          <p:nvPr/>
        </p:nvSpPr>
        <p:spPr>
          <a:xfrm rot="20578670">
            <a:off x="2602467" y="3373559"/>
            <a:ext cx="554716" cy="253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67" name="Стрелка вправо 66"/>
          <p:cNvSpPr/>
          <p:nvPr/>
        </p:nvSpPr>
        <p:spPr>
          <a:xfrm rot="20578670">
            <a:off x="4315036" y="3115703"/>
            <a:ext cx="554716" cy="253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68" name="Стрелка вправо 67"/>
          <p:cNvSpPr/>
          <p:nvPr/>
        </p:nvSpPr>
        <p:spPr>
          <a:xfrm rot="20578670">
            <a:off x="6160540" y="2746126"/>
            <a:ext cx="554716" cy="253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70" name="Стрелка вправо 69"/>
          <p:cNvSpPr/>
          <p:nvPr/>
        </p:nvSpPr>
        <p:spPr>
          <a:xfrm rot="20578670">
            <a:off x="9665937" y="2056223"/>
            <a:ext cx="554716" cy="253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9604526" y="4103614"/>
            <a:ext cx="2550017" cy="101204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latin typeface="Montserrat" panose="00000500000000000000" pitchFamily="2" charset="-52"/>
              </a:rPr>
              <a:t>ГПОУ ТО «Тульский государственный технологический колледж»</a:t>
            </a:r>
          </a:p>
          <a:p>
            <a:pPr algn="ctr"/>
            <a:r>
              <a:rPr lang="ru-RU" sz="900" dirty="0" smtClean="0">
                <a:latin typeface="Montserrat" panose="00000500000000000000" pitchFamily="2" charset="-52"/>
              </a:rPr>
              <a:t>г. Тула, ул. 7-ой Полюсный проезд, д. 16</a:t>
            </a:r>
          </a:p>
          <a:p>
            <a:pPr algn="ctr"/>
            <a:r>
              <a:rPr lang="ru-RU" sz="900" dirty="0" smtClean="0">
                <a:latin typeface="Montserrat" panose="00000500000000000000" pitchFamily="2" charset="-52"/>
              </a:rPr>
              <a:t>+7(4872)39-19-00</a:t>
            </a:r>
          </a:p>
          <a:p>
            <a:pPr algn="ctr"/>
            <a:r>
              <a:rPr lang="en-US" sz="900" dirty="0" smtClean="0">
                <a:latin typeface="Montserrat" panose="00000500000000000000" pitchFamily="2" charset="-52"/>
              </a:rPr>
              <a:t>https://www.tgtk-tula.ru</a:t>
            </a:r>
            <a:endParaRPr lang="ru-RU" sz="900" dirty="0">
              <a:latin typeface="Montserrat" panose="00000500000000000000" pitchFamily="2" charset="-52"/>
            </a:endParaRPr>
          </a:p>
        </p:txBody>
      </p:sp>
      <p:pic>
        <p:nvPicPr>
          <p:cNvPr id="73" name="Рисунок 7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950" y="5207824"/>
            <a:ext cx="1275495" cy="12639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305700" y="1552878"/>
            <a:ext cx="117287" cy="11728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306426" y="1849596"/>
            <a:ext cx="115834" cy="115834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306426" y="2162198"/>
            <a:ext cx="115834" cy="115834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882160" y="2271449"/>
            <a:ext cx="573074" cy="335309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547060" y="4657675"/>
            <a:ext cx="1640622" cy="837330"/>
          </a:xfrm>
          <a:prstGeom prst="rect">
            <a:avLst/>
          </a:prstGeom>
        </p:spPr>
      </p:pic>
      <p:sp>
        <p:nvSpPr>
          <p:cNvPr id="77" name="Прямоугольник 76"/>
          <p:cNvSpPr/>
          <p:nvPr/>
        </p:nvSpPr>
        <p:spPr>
          <a:xfrm>
            <a:off x="6331026" y="5465988"/>
            <a:ext cx="389213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dirty="0">
                <a:latin typeface="Montserrat" panose="00000500000000000000" pitchFamily="2" charset="-52"/>
                <a:cs typeface="Arial" panose="020B0604020202020204" pitchFamily="34" charset="0"/>
              </a:rPr>
              <a:t>В</a:t>
            </a:r>
            <a:r>
              <a:rPr lang="ru-RU" sz="900" dirty="0" smtClean="0">
                <a:latin typeface="Montserrat" panose="00000500000000000000" pitchFamily="2" charset="-52"/>
                <a:cs typeface="Arial" panose="020B0604020202020204" pitchFamily="34" charset="0"/>
              </a:rPr>
              <a:t>едущий </a:t>
            </a:r>
            <a:r>
              <a:rPr lang="ru-RU" sz="900" dirty="0">
                <a:latin typeface="Montserrat" panose="00000500000000000000" pitchFamily="2" charset="-52"/>
                <a:cs typeface="Arial" panose="020B0604020202020204" pitchFamily="34" charset="0"/>
              </a:rPr>
              <a:t>системный интегратор</a:t>
            </a:r>
            <a:r>
              <a:rPr lang="ru-RU" sz="900" b="1" dirty="0">
                <a:latin typeface="Montserrat" panose="00000500000000000000" pitchFamily="2" charset="-52"/>
                <a:cs typeface="Arial" panose="020B0604020202020204" pitchFamily="34" charset="0"/>
              </a:rPr>
              <a:t> </a:t>
            </a:r>
            <a:r>
              <a:rPr lang="ru-RU" sz="900" dirty="0">
                <a:latin typeface="Montserrat" panose="00000500000000000000" pitchFamily="2" charset="-52"/>
                <a:cs typeface="Arial" panose="020B0604020202020204" pitchFamily="34" charset="0"/>
              </a:rPr>
              <a:t>в сфере снабжения высокотехнологичным оборудованием государственных и корпоративных заказчиков, построения систем безопасности, автоматизации, создания веб-приложений и </a:t>
            </a:r>
            <a:r>
              <a:rPr lang="ru-RU" sz="900" dirty="0" smtClean="0">
                <a:latin typeface="Montserrat" panose="00000500000000000000" pitchFamily="2" charset="-52"/>
                <a:cs typeface="Arial" panose="020B0604020202020204" pitchFamily="34" charset="0"/>
              </a:rPr>
              <a:t>мультимедиа-решений</a:t>
            </a:r>
          </a:p>
          <a:p>
            <a:pPr algn="just"/>
            <a:r>
              <a:rPr lang="ru-RU" sz="900" dirty="0" smtClean="0">
                <a:latin typeface="Montserrat" panose="00000500000000000000" pitchFamily="2" charset="-52"/>
                <a:cs typeface="Arial" panose="020B0604020202020204" pitchFamily="34" charset="0"/>
              </a:rPr>
              <a:t>Предоставляет пр</a:t>
            </a:r>
            <a:r>
              <a:rPr lang="ru-RU" sz="800" dirty="0" smtClean="0">
                <a:latin typeface="Montserrat" panose="00000500000000000000" pitchFamily="2" charset="-52"/>
                <a:cs typeface="Arial" panose="020B0604020202020204" pitchFamily="34" charset="0"/>
              </a:rPr>
              <a:t>офессиональные </a:t>
            </a:r>
            <a:r>
              <a:rPr lang="ru-RU" sz="800" dirty="0">
                <a:latin typeface="Montserrat" panose="00000500000000000000" pitchFamily="2" charset="-52"/>
                <a:cs typeface="Arial" panose="020B0604020202020204" pitchFamily="34" charset="0"/>
              </a:rPr>
              <a:t>эффективные и рациональные решения в области информационных технологий и безопасности, тем самым </a:t>
            </a:r>
            <a:r>
              <a:rPr lang="ru-RU" sz="800" dirty="0" smtClean="0">
                <a:latin typeface="Montserrat" panose="00000500000000000000" pitchFamily="2" charset="-52"/>
                <a:cs typeface="Arial" panose="020B0604020202020204" pitchFamily="34" charset="0"/>
              </a:rPr>
              <a:t>способствуют  </a:t>
            </a:r>
            <a:r>
              <a:rPr lang="ru-RU" sz="800" dirty="0">
                <a:latin typeface="Montserrat" panose="00000500000000000000" pitchFamily="2" charset="-52"/>
                <a:cs typeface="Arial" panose="020B0604020202020204" pitchFamily="34" charset="0"/>
              </a:rPr>
              <a:t>повышению комфорта и благосостояния граждан и росту национальной экономики.</a:t>
            </a:r>
          </a:p>
        </p:txBody>
      </p:sp>
      <p:pic>
        <p:nvPicPr>
          <p:cNvPr id="69" name="Рисунок 68"/>
          <p:cNvPicPr>
            <a:picLocks noChangeAspect="1"/>
          </p:cNvPicPr>
          <p:nvPr/>
        </p:nvPicPr>
        <p:blipFill rotWithShape="1">
          <a:blip r:embed="rId17"/>
          <a:srcRect l="10086" t="52990" r="11465" b="40976"/>
          <a:stretch/>
        </p:blipFill>
        <p:spPr>
          <a:xfrm>
            <a:off x="180714" y="68982"/>
            <a:ext cx="4391954" cy="27027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9783" y="294994"/>
            <a:ext cx="2031746" cy="100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23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170</Words>
  <Application>Microsoft Office PowerPoint</Application>
  <PresentationFormat>Широкоэкранный</PresentationFormat>
  <Paragraphs>45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24</cp:revision>
  <dcterms:created xsi:type="dcterms:W3CDTF">2023-08-30T11:54:54Z</dcterms:created>
  <dcterms:modified xsi:type="dcterms:W3CDTF">2024-01-22T07:22:32Z</dcterms:modified>
</cp:coreProperties>
</file>